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32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9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3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17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1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0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32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8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9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8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0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E9391-3806-4940-B6D3-4B6A20DA3CF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4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Boolean logic</a:t>
            </a:r>
          </a:p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Morgan’s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Two Forms:</a:t>
            </a:r>
          </a:p>
          <a:p>
            <a:pPr lvl="1"/>
            <a:r>
              <a:rPr lang="en-US" b="1" dirty="0" smtClean="0"/>
              <a:t>not (not A or not B) </a:t>
            </a:r>
            <a:r>
              <a:rPr lang="en-US" b="1" dirty="0" smtClean="0">
                <a:latin typeface="Lucida Sans Unicode"/>
                <a:cs typeface="Lucida Sans Unicode"/>
              </a:rPr>
              <a:t> = </a:t>
            </a:r>
            <a:r>
              <a:rPr lang="en-US" b="1" dirty="0" smtClean="0">
                <a:cs typeface="Lucida Sans Unicode"/>
              </a:rPr>
              <a:t>A and B</a:t>
            </a:r>
          </a:p>
          <a:p>
            <a:pPr lvl="1"/>
            <a:r>
              <a:rPr lang="en-US" b="1" dirty="0" smtClean="0">
                <a:cs typeface="Lucida Sans Unicode"/>
              </a:rPr>
              <a:t>not (not A and not B) = A or B</a:t>
            </a:r>
          </a:p>
          <a:p>
            <a:r>
              <a:rPr lang="en-US" dirty="0" smtClean="0">
                <a:cs typeface="Lucida Sans Unicode"/>
              </a:rPr>
              <a:t>These can be useful for rewriting expressions to simplify them</a:t>
            </a:r>
          </a:p>
          <a:p>
            <a:pPr lvl="1"/>
            <a:r>
              <a:rPr lang="en-US" dirty="0" smtClean="0">
                <a:cs typeface="Lucida Sans Unicode"/>
              </a:rPr>
              <a:t>Can make your code easier to understand and faster to execute</a:t>
            </a:r>
          </a:p>
          <a:p>
            <a:r>
              <a:rPr lang="en-US" dirty="0" smtClean="0">
                <a:cs typeface="Lucida Sans Unicode"/>
              </a:rPr>
              <a:t>Examples:</a:t>
            </a:r>
          </a:p>
          <a:p>
            <a:pPr lvl="1"/>
            <a:r>
              <a:rPr lang="en-US" b="1" dirty="0" smtClean="0">
                <a:cs typeface="Lucida Sans Unicode"/>
              </a:rPr>
              <a:t>not (x &gt; 5 and x &lt; 10)</a:t>
            </a:r>
            <a:r>
              <a:rPr lang="en-US" dirty="0" smtClean="0">
                <a:cs typeface="Lucida Sans Unicode"/>
              </a:rPr>
              <a:t> is the same as not(x &gt; 5) or not (x &lt; 10) which is the same as </a:t>
            </a:r>
            <a:r>
              <a:rPr lang="en-US" b="1" dirty="0" smtClean="0">
                <a:cs typeface="Lucida Sans Unicode"/>
              </a:rPr>
              <a:t>x &lt;= 5 or x &gt;=10</a:t>
            </a:r>
          </a:p>
          <a:p>
            <a:pPr lvl="1"/>
            <a:r>
              <a:rPr lang="en-US" b="1" dirty="0" smtClean="0">
                <a:cs typeface="Lucida Sans Unicode"/>
              </a:rPr>
              <a:t>not (y == x or z != 5 and p == q)</a:t>
            </a:r>
            <a:r>
              <a:rPr lang="en-US" dirty="0" smtClean="0">
                <a:cs typeface="Lucida Sans Unicode"/>
              </a:rPr>
              <a:t> is the same as not(y == x) and not (z != 5) or not (p == q)  which is the same as </a:t>
            </a:r>
            <a:r>
              <a:rPr lang="en-US" b="1" dirty="0" smtClean="0">
                <a:cs typeface="Lucida Sans Unicode"/>
              </a:rPr>
              <a:t>y != x and z == 5 or p != q</a:t>
            </a:r>
          </a:p>
          <a:p>
            <a:r>
              <a:rPr lang="en-US" dirty="0"/>
              <a:t>The opposite of &lt; is &gt;=, that is, </a:t>
            </a:r>
            <a:r>
              <a:rPr lang="en-US" dirty="0" smtClean="0"/>
              <a:t>a </a:t>
            </a:r>
            <a:r>
              <a:rPr lang="en-US" dirty="0"/>
              <a:t>&lt; b is False if a &gt;= b is </a:t>
            </a:r>
            <a:r>
              <a:rPr lang="en-US" dirty="0" smtClean="0"/>
              <a:t>True</a:t>
            </a:r>
          </a:p>
          <a:p>
            <a:r>
              <a:rPr lang="en-US" dirty="0" smtClean="0">
                <a:cs typeface="Lucida Sans Unicode"/>
              </a:rPr>
              <a:t>The opposite of &gt; is &lt;=   (don’t forget the =)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84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careful!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is easy to accidentally write an expression that is </a:t>
            </a:r>
            <a:r>
              <a:rPr lang="en-US" i="1" dirty="0" smtClean="0"/>
              <a:t>always</a:t>
            </a:r>
            <a:r>
              <a:rPr lang="en-US" b="1" i="1" dirty="0" smtClean="0"/>
              <a:t> </a:t>
            </a:r>
            <a:r>
              <a:rPr lang="en-US" dirty="0" smtClean="0"/>
              <a:t>True or </a:t>
            </a:r>
            <a:r>
              <a:rPr lang="en-US" i="1" dirty="0" smtClean="0"/>
              <a:t>always</a:t>
            </a:r>
            <a:r>
              <a:rPr lang="en-US" dirty="0" smtClean="0"/>
              <a:t> False</a:t>
            </a:r>
          </a:p>
          <a:p>
            <a:pPr lvl="1"/>
            <a:r>
              <a:rPr lang="en-US" b="1" dirty="0" err="1" smtClean="0"/>
              <a:t>Tautolology</a:t>
            </a:r>
            <a:r>
              <a:rPr lang="en-US" b="1" dirty="0" smtClean="0"/>
              <a:t> </a:t>
            </a:r>
            <a:r>
              <a:rPr lang="en-US" dirty="0" smtClean="0"/>
              <a:t>(always True) and </a:t>
            </a:r>
            <a:r>
              <a:rPr lang="en-US" b="1" dirty="0" smtClean="0"/>
              <a:t>contradiction </a:t>
            </a:r>
            <a:r>
              <a:rPr lang="en-US" dirty="0" smtClean="0"/>
              <a:t>(always False)</a:t>
            </a:r>
          </a:p>
          <a:p>
            <a:pPr lvl="1"/>
            <a:r>
              <a:rPr lang="en-US" dirty="0" smtClean="0"/>
              <a:t>Examples: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size &gt;= 10 or size &lt; 50: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print(“in range”)</a:t>
            </a:r>
          </a:p>
          <a:p>
            <a:pPr lvl="2"/>
            <a:r>
              <a:rPr lang="en-US" dirty="0" smtClean="0"/>
              <a:t>What happens when size is 100? 20 ? 2? (Hint: all of those values result in True!)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dirty="0" smtClean="0"/>
              <a:t> operator is True if EITHER comparison is True; the two comparisons cannot both be False at the same time!</a:t>
            </a:r>
          </a:p>
          <a:p>
            <a:pPr lvl="2"/>
            <a:r>
              <a:rPr lang="en-US" dirty="0" smtClean="0"/>
              <a:t>So this is a tautology (always True)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size &lt; 10 and size &gt; 100:</a:t>
            </a:r>
          </a:p>
          <a:p>
            <a:pPr marL="457200" lvl="1" indent="0">
              <a:buNone/>
            </a:pP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print(“out of range”)</a:t>
            </a:r>
          </a:p>
          <a:p>
            <a:pPr lvl="2"/>
            <a:r>
              <a:rPr lang="en-US" dirty="0" smtClean="0"/>
              <a:t>The comparisons cannot both be True at the same time!  At least one condition will be False</a:t>
            </a:r>
          </a:p>
          <a:p>
            <a:pPr lvl="2"/>
            <a:r>
              <a:rPr lang="en-US" dirty="0" smtClean="0"/>
              <a:t>So the message will never print – a contradiction (always False)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9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careful!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trust the English language!</a:t>
            </a:r>
          </a:p>
          <a:p>
            <a:pPr lvl="1"/>
            <a:r>
              <a:rPr lang="en-US" dirty="0" smtClean="0"/>
              <a:t>Make a truth table if you are not sure</a:t>
            </a:r>
          </a:p>
          <a:p>
            <a:r>
              <a:rPr lang="en-US" dirty="0" smtClean="0"/>
              <a:t>“I want to run this if size &lt; 10 and if size &gt; 100”</a:t>
            </a:r>
          </a:p>
          <a:p>
            <a:pPr lvl="1"/>
            <a:r>
              <a:rPr lang="en-US" dirty="0" smtClean="0"/>
              <a:t>In logic, that should be an </a:t>
            </a:r>
            <a:r>
              <a:rPr lang="en-US" b="1" dirty="0" smtClean="0"/>
              <a:t>or </a:t>
            </a:r>
            <a:r>
              <a:rPr lang="en-US" dirty="0" smtClean="0"/>
              <a:t> operator, not an </a:t>
            </a:r>
            <a:r>
              <a:rPr lang="en-US" b="1" dirty="0" smtClean="0"/>
              <a:t>and</a:t>
            </a:r>
            <a:r>
              <a:rPr lang="en-US" dirty="0" smtClean="0"/>
              <a:t> operator:</a:t>
            </a:r>
          </a:p>
          <a:p>
            <a:pPr lvl="2"/>
            <a:r>
              <a:rPr lang="en-US" dirty="0" smtClean="0"/>
              <a:t>“Run this if size &lt; 10 or size &gt; 100”</a:t>
            </a:r>
          </a:p>
          <a:p>
            <a:r>
              <a:rPr lang="en-US" dirty="0" smtClean="0"/>
              <a:t>“if x is equal to 4 or 5…”</a:t>
            </a:r>
          </a:p>
          <a:p>
            <a:pPr lvl="1"/>
            <a:r>
              <a:rPr lang="en-US" dirty="0" smtClean="0"/>
              <a:t>Wrong:  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== 4 or 5:</a:t>
            </a:r>
          </a:p>
          <a:p>
            <a:pPr lvl="1"/>
            <a:r>
              <a:rPr lang="en-US" dirty="0" smtClean="0"/>
              <a:t>Tests must be written out explicitly</a:t>
            </a:r>
          </a:p>
          <a:p>
            <a:pPr lvl="1"/>
            <a:r>
              <a:rPr lang="en-US" dirty="0" smtClean="0"/>
              <a:t>Should be:  “if x is equal to 4 or x is equal to 5”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 x == 4 or x == 5: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79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Coercing other types to bools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/>
              <a:t>Why did the last example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x == 4 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5: </a:t>
            </a:r>
            <a:r>
              <a:rPr lang="en-US" dirty="0" smtClean="0"/>
              <a:t>run at all?  What does Python see it as?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dirty="0" smtClean="0"/>
              <a:t> is a boolean operator – it works on bools and returns a bool</a:t>
            </a:r>
          </a:p>
          <a:p>
            <a:pPr lvl="1"/>
            <a:r>
              <a:rPr lang="en-US" dirty="0" smtClean="0"/>
              <a:t>There is a bool from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== 4</a:t>
            </a:r>
            <a:r>
              <a:rPr lang="en-US" dirty="0" smtClean="0"/>
              <a:t>, but the 5 is by itself!  (x == 5 is NOT implied there!)</a:t>
            </a:r>
          </a:p>
          <a:p>
            <a:pPr lvl="1"/>
            <a:r>
              <a:rPr lang="en-US" dirty="0" smtClean="0"/>
              <a:t>Python needs a bool on the right of the or operator – how does it make the 5 a bool??</a:t>
            </a:r>
          </a:p>
          <a:p>
            <a:pPr lvl="1"/>
            <a:r>
              <a:rPr lang="en-US" dirty="0" smtClean="0"/>
              <a:t>It forces (coerces) the 5 to be a bool according to the rules </a:t>
            </a:r>
          </a:p>
          <a:p>
            <a:pPr lvl="2"/>
            <a:r>
              <a:rPr lang="en-US" dirty="0" smtClean="0"/>
              <a:t>For numbers, any value but 0 is turned into True, 0 is False</a:t>
            </a:r>
          </a:p>
          <a:p>
            <a:pPr lvl="2"/>
            <a:r>
              <a:rPr lang="en-US" dirty="0" smtClean="0"/>
              <a:t>For strings, any string except the empty string is True, “” is False</a:t>
            </a:r>
          </a:p>
          <a:p>
            <a:pPr lvl="2"/>
            <a:r>
              <a:rPr lang="en-US" dirty="0" smtClean="0"/>
              <a:t>For lists, any list except the empty list is True, the empty list [] is False</a:t>
            </a:r>
          </a:p>
          <a:p>
            <a:pPr lvl="2"/>
            <a:r>
              <a:rPr lang="en-US" dirty="0" smtClean="0"/>
              <a:t>ALL graphics objects are True!</a:t>
            </a:r>
          </a:p>
          <a:p>
            <a:r>
              <a:rPr lang="en-US" dirty="0" smtClean="0"/>
              <a:t>So the expression above “x == 4 or 5” is ALWAYS TRUE because the 5 is coerced to True, and “anything or True” is always True.   Tautology!</a:t>
            </a:r>
          </a:p>
        </p:txBody>
      </p:sp>
    </p:spTree>
    <p:extLst>
      <p:ext uri="{BB962C8B-B14F-4D97-AF65-F5344CB8AC3E}">
        <p14:creationId xmlns:p14="http://schemas.microsoft.com/office/powerpoint/2010/main" val="381791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Coercing other types to bools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</a:t>
            </a:r>
            <a:r>
              <a:rPr lang="en-US" dirty="0"/>
              <a:t>is NOT something you should rely on in your code – it is difficult for someone to read and understand, </a:t>
            </a:r>
            <a:r>
              <a:rPr lang="en-US" dirty="0" smtClean="0"/>
              <a:t>and it </a:t>
            </a:r>
            <a:r>
              <a:rPr lang="en-US" dirty="0"/>
              <a:t>is very prone to bugs if you are not careful. </a:t>
            </a:r>
          </a:p>
          <a:p>
            <a:r>
              <a:rPr lang="en-US" dirty="0" smtClean="0"/>
              <a:t>Example:  What does this condition mean?  </a:t>
            </a:r>
            <a:r>
              <a:rPr lang="en-US" b="1" dirty="0" smtClean="0"/>
              <a:t>if not name:</a:t>
            </a:r>
            <a:r>
              <a:rPr lang="en-US" dirty="0" smtClean="0"/>
              <a:t> 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where name is a string</a:t>
            </a:r>
          </a:p>
          <a:p>
            <a:r>
              <a:rPr lang="en-US" dirty="0" smtClean="0"/>
              <a:t>not is a bool operator, so it must have a bool value to operate on</a:t>
            </a:r>
          </a:p>
          <a:p>
            <a:r>
              <a:rPr lang="en-US" dirty="0" smtClean="0"/>
              <a:t>name is a string, not a bool, so its value is coerced to a bool</a:t>
            </a:r>
          </a:p>
          <a:p>
            <a:r>
              <a:rPr lang="en-US" dirty="0" smtClean="0"/>
              <a:t>If the name is an empty string, then it’s coerced to False, so </a:t>
            </a:r>
            <a:r>
              <a:rPr lang="en-US" b="1" dirty="0" smtClean="0"/>
              <a:t>not name</a:t>
            </a:r>
            <a:r>
              <a:rPr lang="en-US" dirty="0" smtClean="0"/>
              <a:t> is the same as </a:t>
            </a:r>
            <a:r>
              <a:rPr lang="en-US" b="1" dirty="0" smtClean="0"/>
              <a:t>not False</a:t>
            </a:r>
            <a:r>
              <a:rPr lang="en-US" dirty="0" smtClean="0"/>
              <a:t>, which is </a:t>
            </a:r>
            <a:r>
              <a:rPr lang="en-US" b="1" dirty="0" smtClean="0"/>
              <a:t>True</a:t>
            </a:r>
          </a:p>
          <a:p>
            <a:r>
              <a:rPr lang="en-US" dirty="0" smtClean="0"/>
              <a:t>That condition (not name) is equivalent to </a:t>
            </a:r>
            <a:r>
              <a:rPr lang="en-US" b="1" dirty="0" smtClean="0"/>
              <a:t>if name == “”:</a:t>
            </a:r>
          </a:p>
          <a:p>
            <a:r>
              <a:rPr lang="en-US" dirty="0" smtClean="0"/>
              <a:t>But if name == “”: is a lot easier to understand  (and not get backwards!)</a:t>
            </a:r>
          </a:p>
        </p:txBody>
      </p:sp>
    </p:spTree>
    <p:extLst>
      <p:ext uri="{BB962C8B-B14F-4D97-AF65-F5344CB8AC3E}">
        <p14:creationId xmlns:p14="http://schemas.microsoft.com/office/powerpoint/2010/main" val="219210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Indentation Really Matters!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Are these two if structures the same?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a &gt; 12: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if b &lt; 50: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print(“red”)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else: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print(“blue”)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Do they give the same output all the time?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a &gt; 12:</a:t>
            </a:r>
          </a:p>
          <a:p>
            <a:pPr marL="0" indent="0">
              <a:buNone/>
            </a:pPr>
            <a:r>
              <a:rPr lang="en-US" dirty="0"/>
              <a:t>    if b &lt; 50:</a:t>
            </a:r>
          </a:p>
          <a:p>
            <a:pPr marL="0" indent="0">
              <a:buNone/>
            </a:pPr>
            <a:r>
              <a:rPr lang="en-US" dirty="0"/>
              <a:t>          print(“red”)</a:t>
            </a:r>
          </a:p>
          <a:p>
            <a:pPr marL="0" indent="0">
              <a:buNone/>
            </a:pPr>
            <a:r>
              <a:rPr lang="en-US" dirty="0" smtClean="0"/>
              <a:t>else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/>
              <a:t>print(“blue”)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40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logic and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There are three </a:t>
            </a:r>
            <a:r>
              <a:rPr lang="en-US" b="1" dirty="0" smtClean="0"/>
              <a:t>logical operators</a:t>
            </a:r>
            <a:r>
              <a:rPr lang="en-US" dirty="0" smtClean="0"/>
              <a:t> that let us combine Boolean expressions.   They have </a:t>
            </a:r>
            <a:r>
              <a:rPr lang="en-US" b="1" dirty="0" smtClean="0"/>
              <a:t>lower</a:t>
            </a:r>
            <a:r>
              <a:rPr lang="en-US" dirty="0" smtClean="0"/>
              <a:t> precedence than the relational operators (&lt;, &gt;, …)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A</a:t>
            </a:r>
            <a:r>
              <a:rPr lang="en-US" dirty="0" smtClean="0"/>
              <a:t>:  True if A is False, False if A is True</a:t>
            </a:r>
          </a:p>
          <a:p>
            <a:pPr lvl="1"/>
            <a:r>
              <a:rPr lang="en-US" dirty="0" smtClean="0"/>
              <a:t>A is any Boolean expression:</a:t>
            </a:r>
          </a:p>
          <a:p>
            <a:pPr marL="914400" lvl="2" indent="0">
              <a:buNone/>
            </a:pPr>
            <a:r>
              <a:rPr lang="en-US" dirty="0" smtClean="0"/>
              <a:t>if not </a:t>
            </a:r>
            <a:r>
              <a:rPr lang="en-US" dirty="0" err="1" smtClean="0"/>
              <a:t>is_finished</a:t>
            </a:r>
            <a:r>
              <a:rPr lang="en-US" dirty="0" smtClean="0"/>
              <a:t>:</a:t>
            </a:r>
          </a:p>
          <a:p>
            <a:pPr marL="1371600" lvl="3" indent="0">
              <a:buNone/>
            </a:pPr>
            <a:r>
              <a:rPr lang="en-US" dirty="0" err="1" smtClean="0"/>
              <a:t>do_more_work</a:t>
            </a:r>
            <a:r>
              <a:rPr lang="en-US" dirty="0" smtClean="0"/>
              <a:t>()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and B</a:t>
            </a:r>
            <a:r>
              <a:rPr lang="en-US" dirty="0" smtClean="0"/>
              <a:t>:  True if </a:t>
            </a:r>
            <a:r>
              <a:rPr lang="en-US" b="1" dirty="0" smtClean="0"/>
              <a:t>both </a:t>
            </a:r>
            <a:r>
              <a:rPr lang="en-US" dirty="0" smtClean="0"/>
              <a:t>A and B are True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in_range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size &gt;= 0 and size &lt;= 100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or B</a:t>
            </a:r>
            <a:r>
              <a:rPr lang="en-US" dirty="0" smtClean="0"/>
              <a:t>:  True if </a:t>
            </a:r>
            <a:r>
              <a:rPr lang="en-US" b="1" dirty="0" smtClean="0"/>
              <a:t>either </a:t>
            </a:r>
            <a:r>
              <a:rPr lang="en-US" dirty="0" smtClean="0"/>
              <a:t>A or B is True or Both!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snow_inches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6 or temperature &lt; 0: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print(“Class is cancelled”)</a:t>
            </a:r>
          </a:p>
        </p:txBody>
      </p:sp>
    </p:spTree>
    <p:extLst>
      <p:ext uri="{BB962C8B-B14F-4D97-AF65-F5344CB8AC3E}">
        <p14:creationId xmlns:p14="http://schemas.microsoft.com/office/powerpoint/2010/main" val="316725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Boolean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</a:t>
            </a:r>
            <a:r>
              <a:rPr lang="en-US" dirty="0" smtClean="0"/>
              <a:t>has the highest precedence (but still lower than relational)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dirty="0" smtClean="0"/>
              <a:t> has the next highest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dirty="0" smtClean="0"/>
              <a:t> has the lowest of the three</a:t>
            </a:r>
          </a:p>
          <a:p>
            <a:r>
              <a:rPr lang="en-US" dirty="0" smtClean="0"/>
              <a:t>So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A or B and C or D </a:t>
            </a:r>
            <a:r>
              <a:rPr lang="en-US" dirty="0" smtClean="0"/>
              <a:t>means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(((not A) or (B and C)) or D)</a:t>
            </a:r>
          </a:p>
          <a:p>
            <a:r>
              <a:rPr lang="en-US" dirty="0" smtClean="0"/>
              <a:t>People often forget the order of </a:t>
            </a:r>
            <a:r>
              <a:rPr lang="en-US" b="1" dirty="0" smtClean="0"/>
              <a:t>and</a:t>
            </a:r>
            <a:r>
              <a:rPr lang="en-US" dirty="0" smtClean="0"/>
              <a:t> </a:t>
            </a:r>
            <a:r>
              <a:rPr lang="en-US" dirty="0" err="1" smtClean="0"/>
              <a:t>and</a:t>
            </a:r>
            <a:r>
              <a:rPr lang="en-US" dirty="0" smtClean="0"/>
              <a:t> </a:t>
            </a:r>
            <a:r>
              <a:rPr lang="en-US" b="1" dirty="0" smtClean="0"/>
              <a:t>or</a:t>
            </a:r>
            <a:r>
              <a:rPr lang="en-US" dirty="0" smtClean="0"/>
              <a:t> operators</a:t>
            </a:r>
          </a:p>
          <a:p>
            <a:pPr lvl="1"/>
            <a:r>
              <a:rPr lang="en-US" dirty="0" smtClean="0"/>
              <a:t>It’s not a bad idea to always use parentheses when they are both in an expression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A or (B and C) or 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0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truth table</a:t>
            </a:r>
            <a:r>
              <a:rPr lang="en-US" dirty="0" smtClean="0"/>
              <a:t> is a tool for making sense of complex Boolean expressions.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80680"/>
              </p:ext>
            </p:extLst>
          </p:nvPr>
        </p:nvGraphicFramePr>
        <p:xfrm>
          <a:off x="993313" y="2699386"/>
          <a:ext cx="154731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008"/>
                <a:gridCol w="8483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020365"/>
              </p:ext>
            </p:extLst>
          </p:nvPr>
        </p:nvGraphicFramePr>
        <p:xfrm>
          <a:off x="3061811" y="2637243"/>
          <a:ext cx="236897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008"/>
                <a:gridCol w="699008"/>
                <a:gridCol w="9709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and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600249"/>
              </p:ext>
            </p:extLst>
          </p:nvPr>
        </p:nvGraphicFramePr>
        <p:xfrm>
          <a:off x="6373181" y="2637243"/>
          <a:ext cx="220795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008"/>
                <a:gridCol w="699008"/>
                <a:gridCol w="8099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or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10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table has one </a:t>
            </a:r>
            <a:r>
              <a:rPr lang="en-US" b="1" dirty="0"/>
              <a:t>row</a:t>
            </a:r>
            <a:r>
              <a:rPr lang="en-US" dirty="0"/>
              <a:t> for each possible combination of values of True and False</a:t>
            </a:r>
          </a:p>
          <a:p>
            <a:pPr lvl="1"/>
            <a:r>
              <a:rPr lang="en-US" dirty="0"/>
              <a:t>if there is one input, two rows  (T, F)</a:t>
            </a:r>
          </a:p>
          <a:p>
            <a:pPr lvl="1"/>
            <a:r>
              <a:rPr lang="en-US" dirty="0"/>
              <a:t>two inputs, four rows  (TT, TF, FT, FF)</a:t>
            </a:r>
          </a:p>
          <a:p>
            <a:pPr lvl="1"/>
            <a:r>
              <a:rPr lang="en-US" dirty="0" smtClean="0"/>
              <a:t>three </a:t>
            </a:r>
            <a:r>
              <a:rPr lang="en-US" dirty="0"/>
              <a:t>inputs, </a:t>
            </a:r>
            <a:r>
              <a:rPr lang="en-US" dirty="0" smtClean="0"/>
              <a:t>eight </a:t>
            </a:r>
            <a:r>
              <a:rPr lang="en-US" dirty="0"/>
              <a:t>rows (TTT, TTF, TFT, TFF, FTT, FTF, FFT, FFF)</a:t>
            </a:r>
          </a:p>
          <a:p>
            <a:r>
              <a:rPr lang="en-US" dirty="0" smtClean="0"/>
              <a:t>A table has one </a:t>
            </a:r>
            <a:r>
              <a:rPr lang="en-US" b="1" dirty="0" smtClean="0"/>
              <a:t>column</a:t>
            </a:r>
            <a:r>
              <a:rPr lang="en-US" dirty="0" smtClean="0"/>
              <a:t> for each boolean expression</a:t>
            </a:r>
          </a:p>
          <a:p>
            <a:pPr lvl="1"/>
            <a:r>
              <a:rPr lang="en-US" dirty="0" smtClean="0"/>
              <a:t>Inputs: Boolean variables or comparisons (relational expressions)</a:t>
            </a:r>
          </a:p>
          <a:p>
            <a:pPr lvl="1"/>
            <a:r>
              <a:rPr lang="en-US" dirty="0" smtClean="0"/>
              <a:t>Intermediate results:  The Boolean value of the expression for each </a:t>
            </a:r>
            <a:r>
              <a:rPr lang="en-US" b="1" dirty="0" smtClean="0"/>
              <a:t>not</a:t>
            </a:r>
            <a:r>
              <a:rPr lang="en-US" dirty="0" smtClean="0"/>
              <a:t>, </a:t>
            </a:r>
            <a:r>
              <a:rPr lang="en-US" b="1" dirty="0" smtClean="0"/>
              <a:t>and,</a:t>
            </a:r>
            <a:r>
              <a:rPr lang="en-US" dirty="0" smtClean="0"/>
              <a:t> </a:t>
            </a:r>
            <a:r>
              <a:rPr lang="en-US" b="1" dirty="0" smtClean="0"/>
              <a:t>or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Output: the Boolean value of the whole expression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1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complicated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(not A or not B)</a:t>
            </a:r>
          </a:p>
          <a:p>
            <a:pPr marL="0" indent="0" algn="ctr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567920"/>
              </p:ext>
            </p:extLst>
          </p:nvPr>
        </p:nvGraphicFramePr>
        <p:xfrm>
          <a:off x="2605629" y="2668209"/>
          <a:ext cx="52257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008"/>
                <a:gridCol w="699008"/>
                <a:gridCol w="749618"/>
                <a:gridCol w="740092"/>
                <a:gridCol w="1562418"/>
                <a:gridCol w="7756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A or 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65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complicated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(not A or not B)</a:t>
            </a:r>
          </a:p>
          <a:p>
            <a:pPr marL="0" indent="0" algn="ctr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470248"/>
              </p:ext>
            </p:extLst>
          </p:nvPr>
        </p:nvGraphicFramePr>
        <p:xfrm>
          <a:off x="2685142" y="2668208"/>
          <a:ext cx="520290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008"/>
                <a:gridCol w="699008"/>
                <a:gridCol w="749618"/>
                <a:gridCol w="740092"/>
                <a:gridCol w="1539531"/>
                <a:gridCol w="7756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A or 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73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complicated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(not A or not B)</a:t>
            </a:r>
          </a:p>
          <a:p>
            <a:pPr marL="0" indent="0" algn="ctr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720226"/>
              </p:ext>
            </p:extLst>
          </p:nvPr>
        </p:nvGraphicFramePr>
        <p:xfrm>
          <a:off x="2685142" y="2668208"/>
          <a:ext cx="52257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008"/>
                <a:gridCol w="699008"/>
                <a:gridCol w="749618"/>
                <a:gridCol w="740092"/>
                <a:gridCol w="1562418"/>
                <a:gridCol w="7756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A or 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36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complicated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(not A or not B)</a:t>
            </a:r>
          </a:p>
          <a:p>
            <a:pPr marL="0" indent="0" algn="ctr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507412"/>
              </p:ext>
            </p:extLst>
          </p:nvPr>
        </p:nvGraphicFramePr>
        <p:xfrm>
          <a:off x="2685142" y="2668208"/>
          <a:ext cx="52257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008"/>
                <a:gridCol w="699008"/>
                <a:gridCol w="749618"/>
                <a:gridCol w="740092"/>
                <a:gridCol w="1562418"/>
                <a:gridCol w="7756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A or 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11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1169</Words>
  <Application>Microsoft Office PowerPoint</Application>
  <PresentationFormat>Widescreen</PresentationFormat>
  <Paragraphs>240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Lucida Sans Unicode</vt:lpstr>
      <vt:lpstr>Office Theme</vt:lpstr>
      <vt:lpstr>CS 115 Lecture </vt:lpstr>
      <vt:lpstr>Boolean logic and logical operators</vt:lpstr>
      <vt:lpstr>Complex Boolean expressions</vt:lpstr>
      <vt:lpstr>Truth tables</vt:lpstr>
      <vt:lpstr>Truth tables</vt:lpstr>
      <vt:lpstr>A more complicated example</vt:lpstr>
      <vt:lpstr>A more complicated example</vt:lpstr>
      <vt:lpstr>A more complicated example</vt:lpstr>
      <vt:lpstr>A more complicated example</vt:lpstr>
      <vt:lpstr>De Morgan’s laws</vt:lpstr>
      <vt:lpstr>Be careful!</vt:lpstr>
      <vt:lpstr>Be careful!</vt:lpstr>
      <vt:lpstr>Coercing other types to bools</vt:lpstr>
      <vt:lpstr>Coercing other types to bools</vt:lpstr>
      <vt:lpstr>How Indentation Really Matters!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Debby</dc:creator>
  <cp:lastModifiedBy>Debby</cp:lastModifiedBy>
  <cp:revision>58</cp:revision>
  <dcterms:created xsi:type="dcterms:W3CDTF">2016-02-19T16:27:02Z</dcterms:created>
  <dcterms:modified xsi:type="dcterms:W3CDTF">2019-02-05T03:46:57Z</dcterms:modified>
</cp:coreProperties>
</file>